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796088" cy="99282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Img"/>
          </p:nvPr>
        </p:nvSpPr>
        <p:spPr bwMode="auto">
          <a:xfrm>
            <a:off x="917575" y="744538"/>
            <a:ext cx="4957763" cy="37179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34013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9750"/>
            <a:ext cx="29416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Segoe UI" panose="020B0502040204020203" pitchFamily="34" charset="0"/>
              </a:defRPr>
            </a:lvl1pPr>
          </a:lstStyle>
          <a:p>
            <a:fld id="{46EBB608-ABA2-4987-9A7E-26A64DD6B8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6894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154042-20FD-4B22-AF7F-5BB363365940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256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C6765A0-B665-423B-81D4-004CB9788D3F}" type="slidenum">
              <a:rPr lang="ru-RU" altLang="ru-RU" sz="1200"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1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2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70AA7E-B225-4209-A4F6-88CCED9218E7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316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EF751E-F7B7-46D1-A91F-AADE84AFBD92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35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032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A1923E-74CD-4ABB-8BF7-6A8AC5B43EA1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368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69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BB116-9069-4ED3-B5B4-A7BD09A9874B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378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415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A163D-32D5-4C8A-9E5E-1B2ABBDF8D64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89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30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B92B3D-3C0A-496C-995E-30CDEDCC3EE3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99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61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E128C3-6D69-4A19-A45A-7141C410F3ED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40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0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1992D2-8DD7-4CCC-9F35-8D1BD0D86944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41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246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7761D8-364C-4093-AAB8-B7DE855E84E5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43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40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AB5396-7275-4716-B490-D09E328B3BE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2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6795F1-1FE8-4715-BC8C-67946C878D4D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266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E1109D2-0C50-4715-A81B-225672D36166}" type="slidenum">
              <a:rPr lang="ru-RU" altLang="ru-RU" sz="1200"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2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7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35CA1D-FD94-4883-876F-8CFB68568185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627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AD2094-C587-4844-A3B2-9D1CC47B303E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20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C573C7-1CD4-4984-9818-BE342FC9D3F2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0938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7188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0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939462-13C8-49AC-B20A-58959F7B2AB1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27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88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BD88E5-847F-42B8-9E43-49B4A5646FBA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529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924B56-16D0-4FB8-95DA-54AF7120E940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7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303B7E-CD56-4050-9F28-21DDE34A9A9C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48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2C421F-F08C-4983-A81E-9FD8DBEA962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42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2B4080-A8CD-4D30-A7E8-91E09927BE2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32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179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77C643-B0CE-42C4-979B-1CBC1A0C709D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33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7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EBD94E-716C-448D-8B8F-F693FC5AC1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90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F88E42-CBD8-40C9-8962-DDAAD19409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778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F4DDDC-0997-442D-8E91-F66243B839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83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B38DEB-332A-4F13-8B57-5FD35477F9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641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B9A6B0-56CF-452C-8021-9B53DFCD41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82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EF82F43-5FB4-442C-83E7-E37C41BD2B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864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CA20DD-590A-40A8-B43B-F48BAD1D43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86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F7737F-E523-40E1-897D-5B49A0566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24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31543B5-DD7E-490C-B912-8726A3B0A1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87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CA6F96-B476-4BF8-8D93-FA2BB7383F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60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C4A3892-1F15-4A92-A26B-6DDF7091B6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417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88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08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</a:defRPr>
            </a:lvl1pPr>
          </a:lstStyle>
          <a:p>
            <a:r>
              <a:rPr lang="en-US" altLang="ru-RU"/>
              <a:t>http://aida.ucoz.ru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88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</a:defRPr>
            </a:lvl1pPr>
          </a:lstStyle>
          <a:p>
            <a:fld id="{02E3BA47-7B1B-4730-BEDE-4A211AE4021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8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8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8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8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8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8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5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295400" y="990600"/>
            <a:ext cx="6629400" cy="388620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100000">
                <a:srgbClr val="D1C39F"/>
              </a:gs>
            </a:gsLst>
            <a:lin ang="5400000" scaled="1"/>
          </a:gradFill>
          <a:ln w="25560" cap="flat">
            <a:solidFill>
              <a:srgbClr val="C050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4400" b="1" i="1">
                <a:solidFill>
                  <a:srgbClr val="FF0000"/>
                </a:solidFill>
                <a:latin typeface="Calibri" panose="020F0502020204030204" pitchFamily="34" charset="0"/>
              </a:rPr>
              <a:t>Взаимодействие ДОУ и семьи в укреплении духовно- нравственных ценностей и  традиций.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191000" y="5029200"/>
            <a:ext cx="43434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endParaRPr lang="ru-RU" altLang="ru-RU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Arial" panose="020B0604020202020204" pitchFamily="34" charset="0"/>
              </a:rPr>
              <a:t>Составила:Глубокая Н.Н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912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81600"/>
            <a:ext cx="1027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2286000" y="609600"/>
            <a:ext cx="472440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«Я и моя Родина»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09600" y="2057400"/>
            <a:ext cx="2895600" cy="12192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657600" y="1828800"/>
            <a:ext cx="2819400" cy="1752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Праздники посвященные русским обычаям и традициям: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«Масленница», «Праздник пасхи»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629400" y="1828800"/>
            <a:ext cx="2133600" cy="1752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Совместные праздники с родителями «День Победы», «День защитника Отечества»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85800" y="3429000"/>
            <a:ext cx="2819400" cy="685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Посещение библиотеки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733800" y="3733800"/>
            <a:ext cx="2819400" cy="9144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781800" y="3733800"/>
            <a:ext cx="2057400" cy="1905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Тематические недели «Мой любимый город», «Моя семья»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743200" y="5257800"/>
            <a:ext cx="1752600" cy="990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Проект «Сказки вместе  снами»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609600" y="4267200"/>
            <a:ext cx="2895600" cy="762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Уголок «Россия – родина моя»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4648200" y="4800600"/>
            <a:ext cx="1905000" cy="9144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Экскурсии на природу</a:t>
            </a: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1027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027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2301" name="AutoShape 13"/>
          <p:cNvCxnSpPr>
            <a:cxnSpLocks noChangeShapeType="1"/>
          </p:cNvCxnSpPr>
          <p:nvPr/>
        </p:nvCxnSpPr>
        <p:spPr bwMode="auto">
          <a:xfrm flipH="1">
            <a:off x="2436813" y="1219200"/>
            <a:ext cx="1143000" cy="533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302" name="AutoShape 14"/>
          <p:cNvCxnSpPr>
            <a:cxnSpLocks noChangeShapeType="1"/>
          </p:cNvCxnSpPr>
          <p:nvPr/>
        </p:nvCxnSpPr>
        <p:spPr bwMode="auto">
          <a:xfrm>
            <a:off x="4724400" y="1219200"/>
            <a:ext cx="3175" cy="533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303" name="AutoShape 15"/>
          <p:cNvCxnSpPr>
            <a:cxnSpLocks noChangeShapeType="1"/>
          </p:cNvCxnSpPr>
          <p:nvPr/>
        </p:nvCxnSpPr>
        <p:spPr bwMode="auto">
          <a:xfrm>
            <a:off x="6096000" y="1219200"/>
            <a:ext cx="1371600" cy="3810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304" name="AutoShape 16"/>
          <p:cNvCxnSpPr>
            <a:cxnSpLocks noChangeShapeType="1"/>
          </p:cNvCxnSpPr>
          <p:nvPr/>
        </p:nvCxnSpPr>
        <p:spPr bwMode="auto">
          <a:xfrm>
            <a:off x="7391400" y="6324600"/>
            <a:ext cx="914400" cy="914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 noChangeArrowheads="1"/>
          </p:cNvSpPr>
          <p:nvPr/>
        </p:nvSpPr>
        <p:spPr bwMode="auto">
          <a:xfrm>
            <a:off x="2743200" y="457200"/>
            <a:ext cx="35052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«Я и моя Родина»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Calibri" panose="020F0502020204030204" pitchFamily="34" charset="0"/>
              </a:rPr>
              <a:t>Природа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09600" y="1143000"/>
            <a:ext cx="2133600" cy="1905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Участие в конкурсе поделок из природного материала.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971800" y="1600200"/>
            <a:ext cx="3200400" cy="8382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Исследовательско-творческий проект «Волшебница-вода», «Экология»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629400" y="1600200"/>
            <a:ext cx="2057400" cy="1524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971800" y="4114800"/>
            <a:ext cx="3429000" cy="12954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Знакомство с праздниками «Международный день птиц», «Всемирный день охраны окружающей среды».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048000" y="2667000"/>
            <a:ext cx="3200400" cy="1143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Участие детей и родителей в акции по защите и охране окружающей среды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6781800" y="3276600"/>
            <a:ext cx="2057400" cy="2209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Просмотр видеофильмов о природе, рассматривание картин и иллюстраций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048000" y="5638800"/>
            <a:ext cx="3429000" cy="762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Работа над художественным словом.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609600" y="3200400"/>
            <a:ext cx="2133600" cy="1066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Уголки «Тайны природы», «Волшебные ручки»</a:t>
            </a: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10318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3323" name="AutoShape 11"/>
          <p:cNvCxnSpPr>
            <a:cxnSpLocks noChangeShapeType="1"/>
          </p:cNvCxnSpPr>
          <p:nvPr/>
        </p:nvCxnSpPr>
        <p:spPr bwMode="auto">
          <a:xfrm flipH="1">
            <a:off x="1447800" y="685800"/>
            <a:ext cx="1371600" cy="3063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24" name="AutoShape 12"/>
          <p:cNvCxnSpPr>
            <a:cxnSpLocks noChangeShapeType="1"/>
            <a:stCxn id="13313" idx="2"/>
          </p:cNvCxnSpPr>
          <p:nvPr/>
        </p:nvCxnSpPr>
        <p:spPr bwMode="auto">
          <a:xfrm>
            <a:off x="4495800" y="1371600"/>
            <a:ext cx="1588" cy="152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25" name="AutoShape 13"/>
          <p:cNvCxnSpPr>
            <a:cxnSpLocks noChangeShapeType="1"/>
          </p:cNvCxnSpPr>
          <p:nvPr/>
        </p:nvCxnSpPr>
        <p:spPr bwMode="auto">
          <a:xfrm>
            <a:off x="5715000" y="1066800"/>
            <a:ext cx="1220788" cy="38417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676400" y="609600"/>
            <a:ext cx="6096000" cy="1066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Развитие и воспитание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 духовно-нравственной личности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447800" y="2057400"/>
            <a:ext cx="6629400" cy="4191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1 ступень </a:t>
            </a:r>
            <a:r>
              <a:rPr lang="ru-RU" altLang="ru-RU" sz="2800">
                <a:solidFill>
                  <a:srgbClr val="000000"/>
                </a:solidFill>
                <a:latin typeface="Calibri" panose="020F0502020204030204" pitchFamily="34" charset="0"/>
              </a:rPr>
              <a:t>-семья и ценности семейной жизни, осознание себя как личности.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2 ступень </a:t>
            </a:r>
            <a:r>
              <a:rPr lang="ru-RU" altLang="ru-RU" sz="2800">
                <a:solidFill>
                  <a:srgbClr val="000000"/>
                </a:solidFill>
                <a:latin typeface="Calibri" panose="020F0502020204030204" pitchFamily="34" charset="0"/>
              </a:rPr>
              <a:t>– осознанное принятие традиций, ценностей, социальной и духовной жизни поселка, района и страны в целом.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3 ступень </a:t>
            </a:r>
            <a:r>
              <a:rPr lang="ru-RU" altLang="ru-RU" sz="2800">
                <a:solidFill>
                  <a:srgbClr val="000000"/>
                </a:solidFill>
                <a:latin typeface="Calibri" panose="020F0502020204030204" pitchFamily="34" charset="0"/>
              </a:rPr>
              <a:t>– принятие культуры и духовных ценностей многонационального народа РФ.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1027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286000" y="838200"/>
            <a:ext cx="4800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FF0000"/>
                </a:solidFill>
                <a:latin typeface="Calibri" panose="020F0502020204030204" pitchFamily="34" charset="0"/>
              </a:rPr>
              <a:t>Духовно – нравственный портрет ребенка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334000"/>
            <a:ext cx="942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9436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57800"/>
            <a:ext cx="685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09600" y="1814513"/>
            <a:ext cx="80010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indent="3429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Добрый, не причиняющий зла живому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Честный и справедливый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Любящий и заботливый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Трудолюбивый и настойчивый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Творящий и оберегающий красоту мира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Стремящийся к знаниям и критично мыслящий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Смелый и решительный 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Свободолюбивый и ответственный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Самостоятельный и законопослушный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Чувствующий свою связь со своим народом, страной, культурой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Бережно относящийся к слову, к своим речевым поступкам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Патриотичный (готовый поступиться своими интересами)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Толерантный (уважающий других, не похожих на него)</a:t>
            </a:r>
          </a:p>
          <a:p>
            <a:pPr algn="just">
              <a:buClrTx/>
              <a:buFontTx/>
              <a:buNone/>
            </a:pPr>
            <a:r>
              <a:rPr lang="ru-RU" altLang="ru-RU" b="1"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fld id="{E13C9554-8FBB-4835-A848-2F2A61DA5FFF}" type="datetime1">
              <a:rPr lang="ru-RU" altLang="ru-RU" sz="1200">
                <a:solidFill>
                  <a:srgbClr val="AC8989"/>
                </a:solidFill>
                <a:latin typeface="Calibri" panose="020F0502020204030204" pitchFamily="34" charset="0"/>
              </a:rPr>
              <a:pPr eaLnBrk="1" hangingPunct="1">
                <a:buClrTx/>
                <a:buFontTx/>
                <a:buNone/>
              </a:pPr>
              <a:t>14.04.2018</a:t>
            </a:fld>
            <a:endParaRPr lang="ru-RU" altLang="ru-RU" sz="120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ru-RU" sz="1200">
                <a:solidFill>
                  <a:srgbClr val="AC8989"/>
                </a:solidFill>
                <a:latin typeface="Calibri" panose="020F0502020204030204" pitchFamily="34" charset="0"/>
              </a:rPr>
              <a:t>http://aida.ucoz.ru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EDDD146-8A7E-493E-AAA5-F5B0A56E00A2}" type="slidenum">
              <a:rPr lang="ru-RU" altLang="ru-RU" sz="1200">
                <a:solidFill>
                  <a:srgbClr val="AC8989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14</a:t>
            </a:fld>
            <a:endParaRPr lang="ru-RU" altLang="ru-RU" sz="120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1066800" y="1295400"/>
            <a:ext cx="5181600" cy="175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533400" y="92075"/>
            <a:ext cx="8382000" cy="62499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indent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Times New Roman" panose="02020603050405020304" pitchFamily="18" charset="0"/>
              </a:rPr>
              <a:t>«В воспитании все должно основываться на личности воспитателя, потому что  воспитательная сила изливается только из живого источника  человеческой личности. Ни какие уставы и программы, ни какое искусственный организм заведения, как бы хитро он не был продуман, не может заменить личности в деле воспитания» </a:t>
            </a:r>
          </a:p>
          <a:p>
            <a:pPr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Times New Roman" panose="02020603050405020304" pitchFamily="18" charset="0"/>
              </a:rPr>
              <a:t>      </a:t>
            </a:r>
          </a:p>
          <a:p>
            <a:pPr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К.Ушинский   </a:t>
            </a:r>
          </a:p>
          <a:p>
            <a:pPr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  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942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150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fld id="{18663A24-A789-44B6-B1F5-B3080E8C49AD}" type="datetime1">
              <a:rPr lang="ru-RU" altLang="ru-RU" sz="1200">
                <a:solidFill>
                  <a:srgbClr val="AC8989"/>
                </a:solidFill>
                <a:latin typeface="Calibri" panose="020F0502020204030204" pitchFamily="34" charset="0"/>
              </a:rPr>
              <a:pPr eaLnBrk="1" hangingPunct="1">
                <a:buClrTx/>
                <a:buFontTx/>
                <a:buNone/>
              </a:pPr>
              <a:t>14.04.2018</a:t>
            </a:fld>
            <a:endParaRPr lang="ru-RU" altLang="ru-RU" sz="120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ru-RU" sz="1200">
                <a:solidFill>
                  <a:srgbClr val="AC8989"/>
                </a:solidFill>
                <a:latin typeface="Calibri" panose="020F0502020204030204" pitchFamily="34" charset="0"/>
              </a:rPr>
              <a:t>http://aida.ucoz.ru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A4FA4DD-0651-4350-B2D6-3FB36A67961C}" type="slidenum">
              <a:rPr lang="ru-RU" altLang="ru-RU" sz="1200">
                <a:solidFill>
                  <a:srgbClr val="AC8989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ru-RU" altLang="ru-RU" sz="120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7875" y="-7043738"/>
            <a:ext cx="23288625" cy="2094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3810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3810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810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810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578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691188"/>
            <a:ext cx="68580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357813"/>
            <a:ext cx="7715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1027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143000" y="192088"/>
            <a:ext cx="66294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indent="4508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ru-RU" altLang="ru-RU" sz="2000" b="1" i="1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ru-RU" altLang="ru-RU" sz="2000" b="1" i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Духовность –</a:t>
            </a:r>
            <a:r>
              <a:rPr lang="ru-RU" altLang="ru-RU" sz="2000" b="1" i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свойство души, состоящее в преобладании духовных, нравственных и интеллектуальных интересов над материальными.</a:t>
            </a:r>
          </a:p>
          <a:p>
            <a:pPr>
              <a:buClrTx/>
              <a:buFontTx/>
              <a:buNone/>
            </a:pPr>
            <a:r>
              <a:rPr lang="ru-RU" altLang="ru-RU" sz="2000" b="1" i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Нравственность – </a:t>
            </a:r>
            <a:r>
              <a:rPr lang="ru-RU" altLang="ru-RU" sz="2000" b="1" i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принятие на себя ответственности за свои поступки, то есть действовать согласно своей совести.</a:t>
            </a:r>
          </a:p>
          <a:p>
            <a:pPr>
              <a:buClrTx/>
              <a:buFontTx/>
              <a:buNone/>
            </a:pPr>
            <a:endParaRPr lang="ru-RU" altLang="ru-RU" sz="2000" b="1" i="1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ru-RU" altLang="ru-RU" sz="2000" b="1" i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Духовно-нравственное воспитание</a:t>
            </a:r>
            <a:r>
              <a:rPr lang="ru-RU" altLang="ru-RU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педагогически организованный процесс усвоения и принятия обучающихся базовых национальных ценностей, освоение системы общечеловеческих ценностей и культурных, духовных и нравственных ценностей многонационального народа Российской Федерации. </a:t>
            </a:r>
          </a:p>
          <a:p>
            <a:pPr>
              <a:buClrTx/>
              <a:buFontTx/>
              <a:buNone/>
            </a:pPr>
            <a:endParaRPr lang="ru-RU" altLang="ru-RU" sz="2000" b="1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038600" y="4572000"/>
            <a:ext cx="6096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057400" y="5105400"/>
            <a:ext cx="4267200" cy="685800"/>
          </a:xfrm>
          <a:prstGeom prst="rect">
            <a:avLst/>
          </a:prstGeom>
          <a:solidFill>
            <a:srgbClr val="EEECE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Calibri" panose="020F0502020204030204" pitchFamily="34" charset="0"/>
              </a:rPr>
              <a:t>Педагог-Ребенок-Родитель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4724400"/>
            <a:ext cx="942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39738"/>
            <a:ext cx="9144000" cy="605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9693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5050347-8FA8-4238-A4EB-5AA2D10E186C}" type="slidenum">
              <a:rPr lang="ru-RU" altLang="ru-RU" sz="1200">
                <a:solidFill>
                  <a:srgbClr val="AC8989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3</a:t>
            </a:fld>
            <a:endParaRPr lang="ru-RU" altLang="ru-RU" sz="120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33400" y="617538"/>
            <a:ext cx="8001000" cy="5946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indent="4508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3200" b="1">
                <a:solidFill>
                  <a:srgbClr val="FF0000"/>
                </a:solidFill>
                <a:cs typeface="Times New Roman" panose="02020603050405020304" pitchFamily="18" charset="0"/>
              </a:rPr>
              <a:t>Задачи духовно-нравственного воспитания</a:t>
            </a:r>
          </a:p>
          <a:p>
            <a:pPr>
              <a:buClr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-формирование национальных базовых ценностей, через духовно-нравственное</a:t>
            </a:r>
            <a:r>
              <a:rPr lang="ru-RU" alt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воспитание  личности ребенка как гражданина России;</a:t>
            </a:r>
          </a:p>
          <a:p>
            <a:pPr>
              <a:buClr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-расширение социального опыта, принятия общепринятых норм и правил жизни через организацию игровой, проектной деятельности, вовлечение родителей в процесс социализации детей;</a:t>
            </a:r>
          </a:p>
          <a:p>
            <a:pPr>
              <a:buClr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 - формирование начальных основ сотрудничества  в триаде педагог-ребенок – родитель в процессе игрового взаимодействия в ведущей деятельности каждого возрастного этапа: раннее детство – общение и предметная деятельность, дошкольное детство – общение и игра;</a:t>
            </a:r>
          </a:p>
          <a:p>
            <a:pPr>
              <a:buClr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- становление творческого начала, развитие воображения ребенка посредством вовлечения его в активный процесс познания.</a:t>
            </a:r>
          </a:p>
          <a:p>
            <a:pPr>
              <a:buClrTx/>
              <a:buFontTx/>
              <a:buNone/>
            </a:pPr>
            <a:endParaRPr lang="ru-RU" altLang="ru-RU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942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257800" y="2057400"/>
            <a:ext cx="32766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33400" y="457200"/>
            <a:ext cx="830580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indent="4508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Основные ценности:</a:t>
            </a:r>
          </a:p>
          <a:p>
            <a:pPr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патриотизм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— любовь к Родине, своему краю, своему народу, служение Отечеству;</a:t>
            </a:r>
          </a:p>
          <a:p>
            <a:pPr>
              <a:buClrTx/>
              <a:buFontTx/>
              <a:buNone/>
            </a:pPr>
            <a:r>
              <a:rPr lang="ru-RU" altLang="ru-RU" sz="8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солидарность 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— свобода личная и национальная; уважение и доверие к людям, институтам государства и гражданского общества; справедливость, равноправие, милосердие, честь, достоинство,</a:t>
            </a:r>
          </a:p>
          <a:p>
            <a:pPr>
              <a:buClrTx/>
              <a:buFontTx/>
              <a:buNone/>
            </a:pPr>
            <a:r>
              <a:rPr lang="ru-RU" altLang="ru-RU" sz="8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— любовь и верность, забота, помощь и поддержка, равноправие, здоровье, достаток, уважение к родителям, забота о старших и младших, забота о продолжении рода;</a:t>
            </a:r>
          </a:p>
          <a:p>
            <a:pPr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Здоровье 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— забота о своем здоровье, формироание привычки к здоровому образу жизни.</a:t>
            </a:r>
          </a:p>
          <a:p>
            <a:pPr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труд и творчество 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— уважение к труду, творчество и созидание, целеустремлённость и настойчивость, трудолюбие;</a:t>
            </a:r>
          </a:p>
          <a:p>
            <a:pPr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наука 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— ценность знания, стремление к познанию и истине, научная картина мира;</a:t>
            </a:r>
          </a:p>
          <a:p>
            <a:pPr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природа</a:t>
            </a:r>
            <a:r>
              <a:rPr lang="ru-RU" altLang="ru-RU" sz="1600">
                <a:solidFill>
                  <a:srgbClr val="000000"/>
                </a:solidFill>
              </a:rPr>
              <a:t> — родная земля, заповедная природа, планета Земля,экологическое сознание;</a:t>
            </a:r>
          </a:p>
          <a:p>
            <a:pPr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 человечество </a:t>
            </a:r>
            <a:r>
              <a:rPr lang="ru-RU" altLang="ru-RU" sz="1600">
                <a:solidFill>
                  <a:srgbClr val="000000"/>
                </a:solidFill>
              </a:rPr>
              <a:t>— мир во всём мире, многообразие и уважение культур и народов, прогресс человечества, международное сотрудничество.</a:t>
            </a:r>
          </a:p>
          <a:p>
            <a:pPr>
              <a:buClrTx/>
              <a:buFontTx/>
              <a:buNone/>
            </a:pPr>
            <a:endParaRPr lang="ru-RU" altLang="ru-RU" sz="1600">
              <a:solidFill>
                <a:srgbClr val="0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960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rrowheads="1"/>
          </p:cNvSpPr>
          <p:nvPr/>
        </p:nvSpPr>
        <p:spPr bwMode="auto">
          <a:xfrm>
            <a:off x="1828800" y="457200"/>
            <a:ext cx="5029200" cy="1371600"/>
          </a:xfrm>
          <a:prstGeom prst="roundRect">
            <a:avLst>
              <a:gd name="adj" fmla="val 16667"/>
            </a:avLst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Источники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духовно-нравственного воспитания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2362200"/>
            <a:ext cx="1295400" cy="685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Семья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514600" y="2743200"/>
            <a:ext cx="1219200" cy="685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Труд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267200" y="2286000"/>
            <a:ext cx="1600200" cy="609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Природа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086600" y="3886200"/>
            <a:ext cx="1447800" cy="609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Искусство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85800" y="3505200"/>
            <a:ext cx="1371600" cy="685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Общество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343400" y="3429000"/>
            <a:ext cx="1600200" cy="609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Страна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248400" y="2819400"/>
            <a:ext cx="1447800" cy="5334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Малая Родина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590800" y="4419600"/>
            <a:ext cx="1219200" cy="685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Наука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495800" y="4648200"/>
            <a:ext cx="2057400" cy="9144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Многонациональный народ РФ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181" name="AutoShape 13"/>
          <p:cNvCxnSpPr>
            <a:cxnSpLocks noChangeShapeType="1"/>
          </p:cNvCxnSpPr>
          <p:nvPr/>
        </p:nvCxnSpPr>
        <p:spPr bwMode="auto">
          <a:xfrm flipH="1">
            <a:off x="2057400" y="1905000"/>
            <a:ext cx="533400" cy="381000"/>
          </a:xfrm>
          <a:prstGeom prst="straightConnector1">
            <a:avLst/>
          </a:prstGeom>
          <a:noFill/>
          <a:ln w="2232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2" name="AutoShape 14"/>
          <p:cNvCxnSpPr>
            <a:cxnSpLocks noChangeShapeType="1"/>
            <a:endCxn id="7171" idx="0"/>
          </p:cNvCxnSpPr>
          <p:nvPr/>
        </p:nvCxnSpPr>
        <p:spPr bwMode="auto">
          <a:xfrm>
            <a:off x="3124200" y="1981200"/>
            <a:ext cx="1588" cy="7635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3" name="AutoShape 15"/>
          <p:cNvCxnSpPr>
            <a:cxnSpLocks noChangeShapeType="1"/>
          </p:cNvCxnSpPr>
          <p:nvPr/>
        </p:nvCxnSpPr>
        <p:spPr bwMode="auto">
          <a:xfrm flipH="1">
            <a:off x="1979613" y="1905000"/>
            <a:ext cx="685800" cy="1447800"/>
          </a:xfrm>
          <a:prstGeom prst="straightConnector1">
            <a:avLst/>
          </a:prstGeom>
          <a:noFill/>
          <a:ln w="2232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4" name="AutoShape 16"/>
          <p:cNvCxnSpPr>
            <a:cxnSpLocks noChangeShapeType="1"/>
          </p:cNvCxnSpPr>
          <p:nvPr/>
        </p:nvCxnSpPr>
        <p:spPr bwMode="auto">
          <a:xfrm>
            <a:off x="4724400" y="1905000"/>
            <a:ext cx="3175" cy="3048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5" name="AutoShape 17"/>
          <p:cNvCxnSpPr>
            <a:cxnSpLocks noChangeShapeType="1"/>
          </p:cNvCxnSpPr>
          <p:nvPr/>
        </p:nvCxnSpPr>
        <p:spPr bwMode="auto">
          <a:xfrm>
            <a:off x="6248400" y="1905000"/>
            <a:ext cx="914400" cy="8382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6" name="AutoShape 18"/>
          <p:cNvCxnSpPr>
            <a:cxnSpLocks noChangeShapeType="1"/>
          </p:cNvCxnSpPr>
          <p:nvPr/>
        </p:nvCxnSpPr>
        <p:spPr bwMode="auto">
          <a:xfrm>
            <a:off x="6096000" y="1981200"/>
            <a:ext cx="76200" cy="2438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7" name="AutoShape 19"/>
          <p:cNvCxnSpPr>
            <a:cxnSpLocks noChangeShapeType="1"/>
          </p:cNvCxnSpPr>
          <p:nvPr/>
        </p:nvCxnSpPr>
        <p:spPr bwMode="auto">
          <a:xfrm flipH="1">
            <a:off x="3733800" y="1905000"/>
            <a:ext cx="76200" cy="2438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8" name="AutoShape 20"/>
          <p:cNvCxnSpPr>
            <a:cxnSpLocks noChangeShapeType="1"/>
          </p:cNvCxnSpPr>
          <p:nvPr/>
        </p:nvCxnSpPr>
        <p:spPr bwMode="auto">
          <a:xfrm>
            <a:off x="3962400" y="1981200"/>
            <a:ext cx="457200" cy="2514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89" name="AutoShape 21"/>
          <p:cNvCxnSpPr>
            <a:cxnSpLocks noChangeShapeType="1"/>
          </p:cNvCxnSpPr>
          <p:nvPr/>
        </p:nvCxnSpPr>
        <p:spPr bwMode="auto">
          <a:xfrm>
            <a:off x="4724400" y="2895600"/>
            <a:ext cx="3175" cy="3063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90" name="AutoShape 22"/>
          <p:cNvCxnSpPr>
            <a:cxnSpLocks noChangeShapeType="1"/>
          </p:cNvCxnSpPr>
          <p:nvPr/>
        </p:nvCxnSpPr>
        <p:spPr bwMode="auto">
          <a:xfrm>
            <a:off x="6553200" y="1905000"/>
            <a:ext cx="2057400" cy="18288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7150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5626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057400" y="533400"/>
            <a:ext cx="4953000" cy="838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Calibri" panose="020F0502020204030204" pitchFamily="34" charset="0"/>
              </a:rPr>
              <a:t>Направления духовно-нравственного воспитания «Я познаю мир»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09600" y="1752600"/>
            <a:ext cx="2819400" cy="4572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B0F0"/>
                </a:solidFill>
                <a:latin typeface="Calibri" panose="020F0502020204030204" pitchFamily="34" charset="0"/>
              </a:rPr>
              <a:t>«Я и мое здоровье»</a:t>
            </a:r>
          </a:p>
          <a:p>
            <a:pPr eaLnBrk="1" hangingPunct="1">
              <a:buClrTx/>
              <a:buFontTx/>
              <a:buNone/>
            </a:pPr>
            <a:endParaRPr lang="ru-RU" altLang="ru-RU" b="1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657600" y="1752600"/>
            <a:ext cx="2590800" cy="4572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B0F0"/>
                </a:solidFill>
                <a:latin typeface="Calibri" panose="020F0502020204030204" pitchFamily="34" charset="0"/>
              </a:rPr>
              <a:t>«Я и мои ценности»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400800" y="1752600"/>
            <a:ext cx="2286000" cy="4572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B0F0"/>
                </a:solidFill>
                <a:latin typeface="Calibri" panose="020F0502020204030204" pitchFamily="34" charset="0"/>
              </a:rPr>
              <a:t>«Я и моя родина»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09600" y="2514600"/>
            <a:ext cx="2895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Воспитание ценностного отношения к своему здоровью через формирование представлений о  ЗОЖ, воспитание КГН, развитие физических качеств и умений, формирование основ безопасности собственной жизни, обеспечение благоприятного психологического климата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657600" y="2514600"/>
            <a:ext cx="2743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Воспитание любви и уважение к семье ,как основной ценности; приобщение детей к элементарным общепринятым нормам  и правилам взаимоотношения со сверстниками и взрослыми; приобщение к общечеловеческим ценностям; воспитание ценностного отношения к труду.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6553200" y="2514600"/>
            <a:ext cx="2590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Воспитание патриотических чувств, осознанное принятие ребенком традиций и культуры родного  поселка, района, страны, наполнение конкретным содержанием понятий: «малая родина», «родная земля», «Отечество», «родной язык», «моя семья».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202" name="AutoShape 10"/>
          <p:cNvCxnSpPr>
            <a:cxnSpLocks noChangeShapeType="1"/>
          </p:cNvCxnSpPr>
          <p:nvPr/>
        </p:nvCxnSpPr>
        <p:spPr bwMode="auto">
          <a:xfrm flipH="1">
            <a:off x="762000" y="1066800"/>
            <a:ext cx="1219200" cy="534988"/>
          </a:xfrm>
          <a:prstGeom prst="straightConnector1">
            <a:avLst/>
          </a:prstGeom>
          <a:noFill/>
          <a:ln w="1908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203" name="AutoShape 11"/>
          <p:cNvCxnSpPr>
            <a:cxnSpLocks noChangeShapeType="1"/>
          </p:cNvCxnSpPr>
          <p:nvPr/>
        </p:nvCxnSpPr>
        <p:spPr bwMode="auto">
          <a:xfrm>
            <a:off x="4800600" y="1447800"/>
            <a:ext cx="1588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204" name="AutoShape 12"/>
          <p:cNvCxnSpPr>
            <a:cxnSpLocks noChangeShapeType="1"/>
          </p:cNvCxnSpPr>
          <p:nvPr/>
        </p:nvCxnSpPr>
        <p:spPr bwMode="auto">
          <a:xfrm>
            <a:off x="7162800" y="1066800"/>
            <a:ext cx="990600" cy="5349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 noChangeArrowheads="1"/>
          </p:cNvSpPr>
          <p:nvPr/>
        </p:nvSpPr>
        <p:spPr bwMode="auto">
          <a:xfrm>
            <a:off x="3810000" y="533400"/>
            <a:ext cx="2819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Calibri" panose="020F0502020204030204" pitchFamily="34" charset="0"/>
              </a:rPr>
              <a:t>«Я и мое здоровье»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3400" y="457200"/>
            <a:ext cx="2362200" cy="16764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Беседы о значении занятий физическими упражнениями, активного образа жизни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00400" y="1600200"/>
            <a:ext cx="2438400" cy="5334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Прогулки на свежем воздухе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248400" y="1524000"/>
            <a:ext cx="2133600" cy="6096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Закаливающие процедуры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09600" y="2438400"/>
            <a:ext cx="2362200" cy="8382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Участие  в спортивных соревнованиях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276600" y="2514600"/>
            <a:ext cx="2362200" cy="8382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Проведение подвижных игр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248400" y="2514600"/>
            <a:ext cx="2286000" cy="8382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Гимнастика пробуждения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352800" y="3581400"/>
            <a:ext cx="2286000" cy="7620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Оздоровительно-игровой час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533400" y="3505200"/>
            <a:ext cx="2514600" cy="19050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248400" y="3657600"/>
            <a:ext cx="2362200" cy="6858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Физкультурный уголок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6248400" y="4724400"/>
            <a:ext cx="2438400" cy="6096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Режим дня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324600" y="5486400"/>
            <a:ext cx="2362200" cy="9144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Информационный уголок здоровья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3200400" y="5334000"/>
            <a:ext cx="2590800" cy="9144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Мониторинг самочувствия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«Полянка настроения»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3352800" y="4572000"/>
            <a:ext cx="2362200" cy="6096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Неделя здоровья</a:t>
            </a:r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942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9233" name="AutoShape 17"/>
          <p:cNvCxnSpPr>
            <a:cxnSpLocks noChangeShapeType="1"/>
          </p:cNvCxnSpPr>
          <p:nvPr/>
        </p:nvCxnSpPr>
        <p:spPr bwMode="auto">
          <a:xfrm>
            <a:off x="6096000" y="1143000"/>
            <a:ext cx="1298575" cy="3063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34" name="AutoShape 18"/>
          <p:cNvCxnSpPr>
            <a:cxnSpLocks noChangeShapeType="1"/>
          </p:cNvCxnSpPr>
          <p:nvPr/>
        </p:nvCxnSpPr>
        <p:spPr bwMode="auto">
          <a:xfrm flipH="1">
            <a:off x="3048000" y="990600"/>
            <a:ext cx="1219200" cy="3048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35" name="AutoShape 19"/>
          <p:cNvCxnSpPr>
            <a:cxnSpLocks noChangeShapeType="1"/>
          </p:cNvCxnSpPr>
          <p:nvPr/>
        </p:nvCxnSpPr>
        <p:spPr bwMode="auto">
          <a:xfrm>
            <a:off x="5105400" y="1371600"/>
            <a:ext cx="1588" cy="152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4419600" y="2286000"/>
            <a:ext cx="1588" cy="1588"/>
          </a:xfrm>
          <a:prstGeom prst="line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237" name="AutoShape 21"/>
          <p:cNvCxnSpPr>
            <a:cxnSpLocks noChangeShapeType="1"/>
          </p:cNvCxnSpPr>
          <p:nvPr/>
        </p:nvCxnSpPr>
        <p:spPr bwMode="auto">
          <a:xfrm flipH="1">
            <a:off x="2665413" y="2057400"/>
            <a:ext cx="381000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38" name="AutoShape 22"/>
          <p:cNvCxnSpPr>
            <a:cxnSpLocks noChangeShapeType="1"/>
          </p:cNvCxnSpPr>
          <p:nvPr/>
        </p:nvCxnSpPr>
        <p:spPr bwMode="auto">
          <a:xfrm flipH="1">
            <a:off x="2971800" y="3124200"/>
            <a:ext cx="228600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39" name="AutoShape 23"/>
          <p:cNvCxnSpPr>
            <a:cxnSpLocks noChangeShapeType="1"/>
          </p:cNvCxnSpPr>
          <p:nvPr/>
        </p:nvCxnSpPr>
        <p:spPr bwMode="auto">
          <a:xfrm>
            <a:off x="5791200" y="2057400"/>
            <a:ext cx="457200" cy="3810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0" name="AutoShape 24"/>
          <p:cNvCxnSpPr>
            <a:cxnSpLocks noChangeShapeType="1"/>
          </p:cNvCxnSpPr>
          <p:nvPr/>
        </p:nvCxnSpPr>
        <p:spPr bwMode="auto">
          <a:xfrm>
            <a:off x="5791200" y="2895600"/>
            <a:ext cx="381000" cy="61277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1" name="AutoShape 25"/>
          <p:cNvCxnSpPr>
            <a:cxnSpLocks noChangeShapeType="1"/>
          </p:cNvCxnSpPr>
          <p:nvPr/>
        </p:nvCxnSpPr>
        <p:spPr bwMode="auto">
          <a:xfrm>
            <a:off x="5867400" y="3886200"/>
            <a:ext cx="384175" cy="6858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2" name="AutoShape 26"/>
          <p:cNvCxnSpPr>
            <a:cxnSpLocks noChangeShapeType="1"/>
          </p:cNvCxnSpPr>
          <p:nvPr/>
        </p:nvCxnSpPr>
        <p:spPr bwMode="auto">
          <a:xfrm>
            <a:off x="5867400" y="4648200"/>
            <a:ext cx="306388" cy="4572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3" name="AutoShape 27"/>
          <p:cNvCxnSpPr>
            <a:cxnSpLocks noChangeShapeType="1"/>
          </p:cNvCxnSpPr>
          <p:nvPr/>
        </p:nvCxnSpPr>
        <p:spPr bwMode="auto">
          <a:xfrm>
            <a:off x="5867400" y="5410200"/>
            <a:ext cx="306388" cy="6858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4" name="AutoShape 28"/>
          <p:cNvCxnSpPr>
            <a:cxnSpLocks noChangeShapeType="1"/>
          </p:cNvCxnSpPr>
          <p:nvPr/>
        </p:nvCxnSpPr>
        <p:spPr bwMode="auto">
          <a:xfrm flipH="1">
            <a:off x="4648200" y="2286000"/>
            <a:ext cx="228600" cy="152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5" name="AutoShape 29"/>
          <p:cNvCxnSpPr>
            <a:cxnSpLocks noChangeShapeType="1"/>
            <a:endCxn id="9224" idx="0"/>
          </p:cNvCxnSpPr>
          <p:nvPr/>
        </p:nvCxnSpPr>
        <p:spPr bwMode="auto">
          <a:xfrm flipH="1">
            <a:off x="4495800" y="3429000"/>
            <a:ext cx="152400" cy="1524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6" name="AutoShape 30"/>
          <p:cNvCxnSpPr>
            <a:cxnSpLocks noChangeShapeType="1"/>
          </p:cNvCxnSpPr>
          <p:nvPr/>
        </p:nvCxnSpPr>
        <p:spPr bwMode="auto">
          <a:xfrm flipH="1">
            <a:off x="4495800" y="4343400"/>
            <a:ext cx="152400" cy="3063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247" name="AutoShape 31"/>
          <p:cNvCxnSpPr>
            <a:cxnSpLocks noChangeShapeType="1"/>
          </p:cNvCxnSpPr>
          <p:nvPr/>
        </p:nvCxnSpPr>
        <p:spPr bwMode="auto">
          <a:xfrm flipH="1">
            <a:off x="4419600" y="5105400"/>
            <a:ext cx="304800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1792288" y="5570538"/>
            <a:ext cx="54864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9" name="Rectangle 33"/>
          <p:cNvSpPr>
            <a:spLocks noChangeArrowheads="1"/>
          </p:cNvSpPr>
          <p:nvPr/>
        </p:nvSpPr>
        <p:spPr bwMode="auto"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2667000" y="457200"/>
            <a:ext cx="3200400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Calibri" panose="020F0502020204030204" pitchFamily="34" charset="0"/>
              </a:rPr>
              <a:t>«Я и мои ценности»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Calibri" panose="020F0502020204030204" pitchFamily="34" charset="0"/>
              </a:rPr>
              <a:t>Семья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04800" y="1371600"/>
            <a:ext cx="2057400" cy="609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Познавательные беседы о семье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048000" y="1676400"/>
            <a:ext cx="2590800" cy="9144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Праздники с участием родителей 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867400" y="1371600"/>
            <a:ext cx="2667000" cy="1447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Творческие проекты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«Моя семья», «Здравствуй зимушка, зима»</a:t>
            </a:r>
          </a:p>
          <a:p>
            <a:pPr algn="ctr" eaLnBrk="1" hangingPunct="1">
              <a:buClrTx/>
              <a:buFontTx/>
              <a:buNone/>
            </a:pPr>
            <a:endParaRPr lang="ru-RU" altLang="ru-RU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81000" y="2514600"/>
            <a:ext cx="2057400" cy="1752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Развлечения «Самая любимая мамочка моя»,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«Шоу всемогущих пап»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124200" y="2895600"/>
            <a:ext cx="2362200" cy="31242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Оформление выставок с участием родителей : «Дары осени», «Моя любимая игрушка по ПДД»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019800" y="3276600"/>
            <a:ext cx="2438400" cy="990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Папка – передвижка «Мои первые шаги»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096000" y="4572000"/>
            <a:ext cx="2438400" cy="1066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Информационный стенд для родителей</a:t>
            </a: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67375"/>
            <a:ext cx="942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942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251" name="AutoShape 11"/>
          <p:cNvCxnSpPr>
            <a:cxnSpLocks noChangeShapeType="1"/>
          </p:cNvCxnSpPr>
          <p:nvPr/>
        </p:nvCxnSpPr>
        <p:spPr bwMode="auto">
          <a:xfrm flipH="1">
            <a:off x="1447800" y="762000"/>
            <a:ext cx="914400" cy="4572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52" name="AutoShape 12"/>
          <p:cNvCxnSpPr>
            <a:cxnSpLocks noChangeShapeType="1"/>
          </p:cNvCxnSpPr>
          <p:nvPr/>
        </p:nvCxnSpPr>
        <p:spPr bwMode="auto">
          <a:xfrm flipH="1">
            <a:off x="2362200" y="1219200"/>
            <a:ext cx="457200" cy="10668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53" name="AutoShape 13"/>
          <p:cNvCxnSpPr>
            <a:cxnSpLocks noChangeShapeType="1"/>
          </p:cNvCxnSpPr>
          <p:nvPr/>
        </p:nvCxnSpPr>
        <p:spPr bwMode="auto">
          <a:xfrm>
            <a:off x="4191000" y="1219200"/>
            <a:ext cx="1588" cy="3810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54" name="AutoShape 14"/>
          <p:cNvCxnSpPr>
            <a:cxnSpLocks noChangeShapeType="1"/>
          </p:cNvCxnSpPr>
          <p:nvPr/>
        </p:nvCxnSpPr>
        <p:spPr bwMode="auto">
          <a:xfrm>
            <a:off x="5943600" y="838200"/>
            <a:ext cx="1600200" cy="38417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191000" y="2667000"/>
            <a:ext cx="46038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0256" name="AutoShape 16"/>
          <p:cNvCxnSpPr>
            <a:cxnSpLocks noChangeShapeType="1"/>
            <a:stCxn id="10243" idx="2"/>
          </p:cNvCxnSpPr>
          <p:nvPr/>
        </p:nvCxnSpPr>
        <p:spPr bwMode="auto">
          <a:xfrm>
            <a:off x="4343400" y="2590800"/>
            <a:ext cx="1588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57" name="AutoShape 17"/>
          <p:cNvCxnSpPr>
            <a:cxnSpLocks noChangeShapeType="1"/>
          </p:cNvCxnSpPr>
          <p:nvPr/>
        </p:nvCxnSpPr>
        <p:spPr bwMode="auto">
          <a:xfrm>
            <a:off x="7239000" y="2895600"/>
            <a:ext cx="3175" cy="3063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58" name="AutoShape 18"/>
          <p:cNvCxnSpPr>
            <a:cxnSpLocks noChangeShapeType="1"/>
            <a:stCxn id="10247" idx="2"/>
          </p:cNvCxnSpPr>
          <p:nvPr/>
        </p:nvCxnSpPr>
        <p:spPr bwMode="auto">
          <a:xfrm>
            <a:off x="7239000" y="4267200"/>
            <a:ext cx="1588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AutoShape 1"/>
          <p:cNvSpPr>
            <a:spLocks noChangeArrowheads="1"/>
          </p:cNvSpPr>
          <p:nvPr/>
        </p:nvSpPr>
        <p:spPr bwMode="auto">
          <a:xfrm>
            <a:off x="2438400" y="457200"/>
            <a:ext cx="365760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Calibri" panose="020F0502020204030204" pitchFamily="34" charset="0"/>
              </a:rPr>
              <a:t>«</a:t>
            </a:r>
            <a:r>
              <a:rPr lang="ru-RU" altLang="ru-RU" sz="2400" b="1">
                <a:solidFill>
                  <a:srgbClr val="FF0000"/>
                </a:solidFill>
                <a:latin typeface="Calibri" panose="020F0502020204030204" pitchFamily="34" charset="0"/>
              </a:rPr>
              <a:t>Я и мои ценности»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0070C0"/>
                </a:solidFill>
                <a:latin typeface="Calibri" panose="020F0502020204030204" pitchFamily="34" charset="0"/>
              </a:rPr>
              <a:t>Труд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57200" y="1600200"/>
            <a:ext cx="2438400" cy="1143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Беседы о профессиях родителей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429000" y="1600200"/>
            <a:ext cx="2438400" cy="13716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Экскурсии по детскому саду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477000" y="1600200"/>
            <a:ext cx="2209800" cy="1143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Сюжетно-ролевые игры по мотивам профессий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09600" y="3124200"/>
            <a:ext cx="2362200" cy="1524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Уголки дежурств: по столовой, по природе,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По подготовке к занятиям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429000" y="3352800"/>
            <a:ext cx="2438400" cy="16764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Чтение художественной литературы, работа с пословицам и поговорками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6553200" y="3048000"/>
            <a:ext cx="2209800" cy="1066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Трудовые поручения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6553200" y="4343400"/>
            <a:ext cx="2209800" cy="14478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Ручной труд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Коллективный труд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Хозяйственно-бытовой труд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505200" y="5334000"/>
            <a:ext cx="2286000" cy="762000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800000"/>
                </a:solidFill>
                <a:latin typeface="Comic Sans MS" panose="030F0702030302020204" pitchFamily="66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Взаимопомощь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81600"/>
            <a:ext cx="10318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5000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276" name="AutoShape 12"/>
          <p:cNvCxnSpPr>
            <a:cxnSpLocks noChangeShapeType="1"/>
          </p:cNvCxnSpPr>
          <p:nvPr/>
        </p:nvCxnSpPr>
        <p:spPr bwMode="auto">
          <a:xfrm flipH="1">
            <a:off x="1600200" y="1143000"/>
            <a:ext cx="685800" cy="3063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7" name="AutoShape 13"/>
          <p:cNvCxnSpPr>
            <a:cxnSpLocks noChangeShapeType="1"/>
          </p:cNvCxnSpPr>
          <p:nvPr/>
        </p:nvCxnSpPr>
        <p:spPr bwMode="auto">
          <a:xfrm flipH="1">
            <a:off x="2894013" y="1524000"/>
            <a:ext cx="381000" cy="152717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8" name="AutoShape 14"/>
          <p:cNvCxnSpPr>
            <a:cxnSpLocks noChangeShapeType="1"/>
            <a:stCxn id="11265" idx="2"/>
          </p:cNvCxnSpPr>
          <p:nvPr/>
        </p:nvCxnSpPr>
        <p:spPr bwMode="auto">
          <a:xfrm>
            <a:off x="4267200" y="1295400"/>
            <a:ext cx="1588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9" name="AutoShape 15"/>
          <p:cNvCxnSpPr>
            <a:cxnSpLocks noChangeShapeType="1"/>
          </p:cNvCxnSpPr>
          <p:nvPr/>
        </p:nvCxnSpPr>
        <p:spPr bwMode="auto">
          <a:xfrm>
            <a:off x="4495800" y="3048000"/>
            <a:ext cx="3175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80" name="AutoShape 16"/>
          <p:cNvCxnSpPr>
            <a:cxnSpLocks noChangeShapeType="1"/>
          </p:cNvCxnSpPr>
          <p:nvPr/>
        </p:nvCxnSpPr>
        <p:spPr bwMode="auto">
          <a:xfrm>
            <a:off x="4495800" y="5029200"/>
            <a:ext cx="3175" cy="3063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81" name="AutoShape 17"/>
          <p:cNvCxnSpPr>
            <a:cxnSpLocks noChangeShapeType="1"/>
          </p:cNvCxnSpPr>
          <p:nvPr/>
        </p:nvCxnSpPr>
        <p:spPr bwMode="auto">
          <a:xfrm>
            <a:off x="6324600" y="990600"/>
            <a:ext cx="1143000" cy="3810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82" name="AutoShape 18"/>
          <p:cNvCxnSpPr>
            <a:cxnSpLocks noChangeShapeType="1"/>
            <a:stCxn id="11268" idx="2"/>
          </p:cNvCxnSpPr>
          <p:nvPr/>
        </p:nvCxnSpPr>
        <p:spPr bwMode="auto">
          <a:xfrm>
            <a:off x="7581900" y="2743200"/>
            <a:ext cx="38100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83" name="AutoShape 19"/>
          <p:cNvCxnSpPr>
            <a:cxnSpLocks noChangeShapeType="1"/>
            <a:stCxn id="11271" idx="2"/>
            <a:endCxn id="11272" idx="0"/>
          </p:cNvCxnSpPr>
          <p:nvPr/>
        </p:nvCxnSpPr>
        <p:spPr bwMode="auto">
          <a:xfrm>
            <a:off x="7658100" y="4114800"/>
            <a:ext cx="1588" cy="2286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1009</Words>
  <Application>Microsoft Office PowerPoint</Application>
  <PresentationFormat>Экран (4:3)</PresentationFormat>
  <Paragraphs>153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Times New Roman</vt:lpstr>
      <vt:lpstr>Calibri</vt:lpstr>
      <vt:lpstr>Microsoft YaHei</vt:lpstr>
      <vt:lpstr>Comic Sans MS</vt:lpstr>
      <vt:lpstr>Arial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босс</dc:creator>
  <cp:keywords/>
  <dc:description/>
  <cp:lastModifiedBy>Пользователь Windows</cp:lastModifiedBy>
  <cp:revision>123</cp:revision>
  <cp:lastPrinted>2018-04-10T16:39:03Z</cp:lastPrinted>
  <dcterms:created xsi:type="dcterms:W3CDTF">1601-01-01T00:00:00Z</dcterms:created>
  <dcterms:modified xsi:type="dcterms:W3CDTF">2018-04-14T12:53:32Z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